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13.xml" ContentType="application/vnd.openxmlformats-officedocument.presentationml.slideLayout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846" r:id="rId1"/>
  </p:sldMasterIdLst>
  <p:notesMasterIdLst>
    <p:notesMasterId r:id="rId17"/>
  </p:notesMasterIdLst>
  <p:sldIdLst>
    <p:sldId id="256" r:id="rId2"/>
    <p:sldId id="258" r:id="rId3"/>
    <p:sldId id="257" r:id="rId4"/>
    <p:sldId id="266" r:id="rId5"/>
    <p:sldId id="268" r:id="rId6"/>
    <p:sldId id="259" r:id="rId7"/>
    <p:sldId id="270" r:id="rId8"/>
    <p:sldId id="260" r:id="rId9"/>
    <p:sldId id="263" r:id="rId10"/>
    <p:sldId id="261" r:id="rId11"/>
    <p:sldId id="271" r:id="rId12"/>
    <p:sldId id="262" r:id="rId13"/>
    <p:sldId id="269" r:id="rId14"/>
    <p:sldId id="272" r:id="rId15"/>
    <p:sldId id="273" r:id="rId16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64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1pPr>
          </a:lstStyle>
          <a:p>
            <a:pPr>
              <a:defRPr/>
            </a:pPr>
            <a:fld id="{9F44C511-A9BA-BD46-ABEA-D509D0FEE8B7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1pPr>
          </a:lstStyle>
          <a:p>
            <a:pPr>
              <a:defRPr/>
            </a:pPr>
            <a:fld id="{62F43242-89A3-0841-BA19-761A9E7D96A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2" charset="-128"/>
        <a:cs typeface="ＭＳ Ｐゴシック" pitchFamily="-102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2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2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2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>
              <a:ea typeface="ＭＳ Ｐゴシック" pitchFamily="-65" charset="-128"/>
              <a:cs typeface="ＭＳ Ｐゴシック" pitchFamily="-65" charset="-128"/>
            </a:endParaRPr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CD48A43-BA98-E74B-B79C-FD3AF5A07102}" type="slidenum">
              <a:rPr lang="en-US" smtClean="0"/>
              <a:pPr/>
              <a:t>5</a:t>
            </a:fld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0"/>
          <p:cNvGrpSpPr>
            <a:grpSpLocks/>
          </p:cNvGrpSpPr>
          <p:nvPr/>
        </p:nvGrpSpPr>
        <p:grpSpPr bwMode="auto">
          <a:xfrm>
            <a:off x="0" y="3379788"/>
            <a:ext cx="7543800" cy="2603500"/>
            <a:chOff x="-1" y="3379694"/>
            <a:chExt cx="7543801" cy="2604247"/>
          </a:xfrm>
        </p:grpSpPr>
        <p:grpSp>
          <p:nvGrpSpPr>
            <p:cNvPr id="5" name="Group 11"/>
            <p:cNvGrpSpPr>
              <a:grpSpLocks/>
            </p:cNvGrpSpPr>
            <p:nvPr/>
          </p:nvGrpSpPr>
          <p:grpSpPr bwMode="auto">
            <a:xfrm>
              <a:off x="-1" y="3379694"/>
              <a:ext cx="7543801" cy="2604247"/>
              <a:chOff x="-1" y="3379694"/>
              <a:chExt cx="7543801" cy="2604247"/>
            </a:xfrm>
          </p:grpSpPr>
          <p:sp>
            <p:nvSpPr>
              <p:cNvPr id="7" name="Snip Single Corner Rectangle 6"/>
              <p:cNvSpPr/>
              <p:nvPr/>
            </p:nvSpPr>
            <p:spPr>
              <a:xfrm flipV="1">
                <a:off x="-1" y="3392398"/>
                <a:ext cx="7543801" cy="2591543"/>
              </a:xfrm>
              <a:prstGeom prst="snip1Rect">
                <a:avLst>
                  <a:gd name="adj" fmla="val 737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/>
              </a:p>
            </p:txBody>
          </p:sp>
          <p:cxnSp>
            <p:nvCxnSpPr>
              <p:cNvPr id="8" name="Straight Connector 7"/>
              <p:cNvCxnSpPr/>
              <p:nvPr/>
            </p:nvCxnSpPr>
            <p:spPr>
              <a:xfrm>
                <a:off x="-1" y="3379694"/>
                <a:ext cx="7543801" cy="1587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ardrop 5"/>
            <p:cNvSpPr/>
            <p:nvPr/>
          </p:nvSpPr>
          <p:spPr>
            <a:xfrm>
              <a:off x="6818313" y="3621063"/>
              <a:ext cx="393700" cy="3954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913281"/>
            <a:ext cx="5867400" cy="1470025"/>
          </a:xfrm>
        </p:spPr>
        <p:txBody>
          <a:bodyPr>
            <a:normAutofit/>
          </a:bodyPr>
          <a:lstStyle>
            <a:lvl1pPr algn="r">
              <a:defRPr sz="4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396753"/>
            <a:ext cx="5867400" cy="573741"/>
          </a:xfrm>
        </p:spPr>
        <p:txBody>
          <a:bodyPr>
            <a:normAutofit/>
          </a:bodyPr>
          <a:lstStyle>
            <a:lvl1pPr marL="0" indent="0" algn="r">
              <a:spcBef>
                <a:spcPct val="0"/>
              </a:spcBef>
              <a:buNone/>
              <a:defRPr sz="1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-733424" y="4503737"/>
            <a:ext cx="2057400" cy="365125"/>
          </a:xfrm>
        </p:spPr>
        <p:txBody>
          <a:bodyPr tIns="0" bIns="0" anchor="b" anchorCtr="0"/>
          <a:lstStyle>
            <a:lvl1pPr>
              <a:defRPr sz="1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fld id="{1DD12361-0CC4-1E40-B1C6-945B4180F1A1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-357187" y="4503737"/>
            <a:ext cx="2057400" cy="365125"/>
          </a:xfrm>
        </p:spPr>
        <p:txBody>
          <a:bodyPr tIns="0" bIns="0" anchor="t" anchorCtr="0"/>
          <a:lstStyle>
            <a:lvl1pPr algn="l">
              <a:defRPr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/>
        </p:nvGrpSpPr>
        <p:grpSpPr bwMode="auto">
          <a:xfrm>
            <a:off x="228600" y="228600"/>
            <a:ext cx="4251325" cy="6388100"/>
            <a:chOff x="228600" y="228600"/>
            <a:chExt cx="4251960" cy="6387352"/>
          </a:xfrm>
        </p:grpSpPr>
        <p:sp>
          <p:nvSpPr>
            <p:cNvPr id="6" name="Snip Diagonal Corner Rectangle 5"/>
            <p:cNvSpPr/>
            <p:nvPr/>
          </p:nvSpPr>
          <p:spPr>
            <a:xfrm flipV="1">
              <a:off x="228600" y="228600"/>
              <a:ext cx="4251960" cy="6387352"/>
            </a:xfrm>
            <a:prstGeom prst="snip2DiagRect">
              <a:avLst>
                <a:gd name="adj1" fmla="val 0"/>
                <a:gd name="adj2" fmla="val 379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7" name="Teardrop 6"/>
            <p:cNvSpPr>
              <a:spLocks noChangeAspect="1"/>
            </p:cNvSpPr>
            <p:nvPr/>
          </p:nvSpPr>
          <p:spPr>
            <a:xfrm>
              <a:off x="3886746" y="431776"/>
              <a:ext cx="354066" cy="355558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2176272"/>
            <a:ext cx="3657600" cy="1161288"/>
          </a:xfrm>
        </p:spPr>
        <p:txBody>
          <a:bodyPr rtlCol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4654475" y="228600"/>
            <a:ext cx="4251960" cy="6391656"/>
          </a:xfrm>
          <a:prstGeom prst="snip2DiagRect">
            <a:avLst>
              <a:gd name="adj1" fmla="val 0"/>
              <a:gd name="adj2" fmla="val 4017"/>
            </a:avLst>
          </a:prstGeom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 2" pitchFamily="18" charset="2"/>
              <a:buNone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2" y="3342401"/>
            <a:ext cx="3657600" cy="2595282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>
          <a:xfrm>
            <a:off x="758825" y="6300788"/>
            <a:ext cx="129857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5AF86F-4767-A347-B22D-BE088AF731B5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057400" y="6300788"/>
            <a:ext cx="23415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01625" y="6300788"/>
            <a:ext cx="447675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1A454B5D-E1F0-7C47-94C9-43144E05BB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nip Diagonal Corner Rectangle 4"/>
          <p:cNvSpPr/>
          <p:nvPr/>
        </p:nvSpPr>
        <p:spPr>
          <a:xfrm flipV="1">
            <a:off x="228600" y="4648200"/>
            <a:ext cx="8686800" cy="1963738"/>
          </a:xfrm>
          <a:prstGeom prst="snip2DiagRect">
            <a:avLst>
              <a:gd name="adj1" fmla="val 0"/>
              <a:gd name="adj2" fmla="val 937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48200"/>
            <a:ext cx="8153400" cy="609600"/>
          </a:xfrm>
        </p:spPr>
        <p:txBody>
          <a:bodyPr rtlCol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257799"/>
            <a:ext cx="8156448" cy="820272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ct val="0"/>
              </a:spcBef>
              <a:buNone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 flipH="1">
            <a:off x="228600" y="228600"/>
            <a:ext cx="8677835" cy="4267200"/>
          </a:xfrm>
          <a:prstGeom prst="snip2DiagRect">
            <a:avLst>
              <a:gd name="adj1" fmla="val 0"/>
              <a:gd name="adj2" fmla="val 4332"/>
            </a:avLst>
          </a:prstGeom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 2" pitchFamily="18" charset="2"/>
              <a:buNone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noProof="0"/>
          </a:p>
        </p:txBody>
      </p:sp>
      <p:sp>
        <p:nvSpPr>
          <p:cNvPr id="6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967C2E-CA81-9D4C-9732-722DDF5A5A41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BA753E-5ADB-9343-87EB-5FB64F4A90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53399C-5932-FD43-9A6A-17D0CD09A7FF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0D9B5E-2A20-ED47-BEB1-7E3B475AB6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 flipV="1">
            <a:off x="228600" y="1708150"/>
            <a:ext cx="8686800" cy="4908550"/>
          </a:xfrm>
          <a:prstGeom prst="snip2DiagRect">
            <a:avLst>
              <a:gd name="adj1" fmla="val 0"/>
              <a:gd name="adj2" fmla="val 400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5" name="Snip Diagonal Corner Rectangle 4"/>
          <p:cNvSpPr/>
          <p:nvPr/>
        </p:nvSpPr>
        <p:spPr>
          <a:xfrm flipV="1">
            <a:off x="228600" y="228600"/>
            <a:ext cx="8686800" cy="1277938"/>
          </a:xfrm>
          <a:prstGeom prst="snip2DiagRect">
            <a:avLst>
              <a:gd name="adj1" fmla="val 0"/>
              <a:gd name="adj2" fmla="val 1167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086C91-453C-D745-A788-64088956264B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552F97-1107-C54B-AC6A-AA9FBABD49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 flipV="1">
            <a:off x="228600" y="228600"/>
            <a:ext cx="8686800" cy="6388100"/>
          </a:xfrm>
          <a:prstGeom prst="snip2DiagRect">
            <a:avLst>
              <a:gd name="adj1" fmla="val 0"/>
              <a:gd name="adj2" fmla="val 2529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67600" y="838201"/>
            <a:ext cx="1219200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9462" y="838201"/>
            <a:ext cx="6307138" cy="5105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9507CF-BB79-3E43-A3D0-31201675DC94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E29F09-937F-B54E-8AD9-68F99C5E9F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 flipV="1">
            <a:off x="228600" y="1708150"/>
            <a:ext cx="8686800" cy="4908550"/>
          </a:xfrm>
          <a:prstGeom prst="snip2DiagRect">
            <a:avLst>
              <a:gd name="adj1" fmla="val 0"/>
              <a:gd name="adj2" fmla="val 400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5" name="Snip Diagonal Corner Rectangle 4"/>
          <p:cNvSpPr/>
          <p:nvPr/>
        </p:nvSpPr>
        <p:spPr>
          <a:xfrm flipV="1">
            <a:off x="228600" y="228600"/>
            <a:ext cx="8686800" cy="1277938"/>
          </a:xfrm>
          <a:prstGeom prst="snip2DiagRect">
            <a:avLst>
              <a:gd name="adj1" fmla="val 0"/>
              <a:gd name="adj2" fmla="val 1167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EBC42F-9357-4B47-AC27-E1D4F5FA1587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87BDDE-BC66-1C4C-8EA1-76D7A55FDF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4"/>
          <p:cNvGrpSpPr>
            <a:grpSpLocks/>
          </p:cNvGrpSpPr>
          <p:nvPr/>
        </p:nvGrpSpPr>
        <p:grpSpPr bwMode="auto">
          <a:xfrm>
            <a:off x="0" y="3379788"/>
            <a:ext cx="7543800" cy="2603500"/>
            <a:chOff x="-1" y="3379694"/>
            <a:chExt cx="7543801" cy="2604247"/>
          </a:xfrm>
        </p:grpSpPr>
        <p:grpSp>
          <p:nvGrpSpPr>
            <p:cNvPr id="6" name="Group 11"/>
            <p:cNvGrpSpPr>
              <a:grpSpLocks/>
            </p:cNvGrpSpPr>
            <p:nvPr/>
          </p:nvGrpSpPr>
          <p:grpSpPr bwMode="auto">
            <a:xfrm>
              <a:off x="-1" y="3379694"/>
              <a:ext cx="7543801" cy="2604247"/>
              <a:chOff x="-1" y="3379694"/>
              <a:chExt cx="7543801" cy="2604247"/>
            </a:xfrm>
          </p:grpSpPr>
          <p:sp>
            <p:nvSpPr>
              <p:cNvPr id="8" name="Snip Single Corner Rectangle 7"/>
              <p:cNvSpPr/>
              <p:nvPr/>
            </p:nvSpPr>
            <p:spPr>
              <a:xfrm flipV="1">
                <a:off x="-1" y="3392398"/>
                <a:ext cx="7543801" cy="2591543"/>
              </a:xfrm>
              <a:prstGeom prst="snip1Rect">
                <a:avLst>
                  <a:gd name="adj" fmla="val 737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>
                <a:off x="-1" y="3379694"/>
                <a:ext cx="7543801" cy="1587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ardrop 6"/>
            <p:cNvSpPr/>
            <p:nvPr/>
          </p:nvSpPr>
          <p:spPr>
            <a:xfrm>
              <a:off x="6818313" y="3621063"/>
              <a:ext cx="393700" cy="3954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913281"/>
            <a:ext cx="5867400" cy="1470025"/>
          </a:xfrm>
        </p:spPr>
        <p:txBody>
          <a:bodyPr>
            <a:normAutofit/>
          </a:bodyPr>
          <a:lstStyle>
            <a:lvl1pPr algn="r">
              <a:defRPr sz="4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396753"/>
            <a:ext cx="5867400" cy="573741"/>
          </a:xfrm>
        </p:spPr>
        <p:txBody>
          <a:bodyPr>
            <a:normAutofit/>
          </a:bodyPr>
          <a:lstStyle>
            <a:lvl1pPr marL="0" indent="0" algn="r">
              <a:spcBef>
                <a:spcPct val="0"/>
              </a:spcBef>
              <a:buNone/>
              <a:defRPr sz="1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676835"/>
            <a:ext cx="7543800" cy="2587752"/>
          </a:xfrm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noProof="0" smtClean="0"/>
              <a:t>Click icon to add picture</a:t>
            </a:r>
            <a:endParaRPr noProof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3"/>
          </p:nvPr>
        </p:nvSpPr>
        <p:spPr>
          <a:xfrm rot="16200000">
            <a:off x="-733424" y="4503737"/>
            <a:ext cx="2057400" cy="365125"/>
          </a:xfrm>
        </p:spPr>
        <p:txBody>
          <a:bodyPr tIns="0" bIns="0" anchor="b" anchorCtr="0"/>
          <a:lstStyle>
            <a:lvl1pPr>
              <a:defRPr sz="1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fld id="{68EB81CB-2E49-7B44-9116-70EF75464898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4"/>
          </p:nvPr>
        </p:nvSpPr>
        <p:spPr>
          <a:xfrm rot="16200000">
            <a:off x="-357187" y="4503737"/>
            <a:ext cx="2057400" cy="365125"/>
          </a:xfrm>
        </p:spPr>
        <p:txBody>
          <a:bodyPr tIns="0" bIns="0" anchor="t" anchorCtr="0"/>
          <a:lstStyle>
            <a:lvl1pPr algn="l">
              <a:defRPr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/>
          <p:cNvGrpSpPr>
            <a:grpSpLocks/>
          </p:cNvGrpSpPr>
          <p:nvPr/>
        </p:nvGrpSpPr>
        <p:grpSpPr bwMode="auto">
          <a:xfrm flipH="1">
            <a:off x="1600200" y="2127250"/>
            <a:ext cx="7543800" cy="2603500"/>
            <a:chOff x="-1" y="3379694"/>
            <a:chExt cx="7543801" cy="2604247"/>
          </a:xfrm>
        </p:grpSpPr>
        <p:grpSp>
          <p:nvGrpSpPr>
            <p:cNvPr id="5" name="Group 11"/>
            <p:cNvGrpSpPr>
              <a:grpSpLocks/>
            </p:cNvGrpSpPr>
            <p:nvPr/>
          </p:nvGrpSpPr>
          <p:grpSpPr bwMode="auto">
            <a:xfrm>
              <a:off x="-1" y="3379694"/>
              <a:ext cx="7543801" cy="2604247"/>
              <a:chOff x="-1" y="3379694"/>
              <a:chExt cx="7543801" cy="2604247"/>
            </a:xfrm>
          </p:grpSpPr>
          <p:sp>
            <p:nvSpPr>
              <p:cNvPr id="7" name="Snip Single Corner Rectangle 6"/>
              <p:cNvSpPr/>
              <p:nvPr/>
            </p:nvSpPr>
            <p:spPr>
              <a:xfrm flipV="1">
                <a:off x="-1" y="3392398"/>
                <a:ext cx="7543801" cy="2591543"/>
              </a:xfrm>
              <a:prstGeom prst="snip1Rect">
                <a:avLst>
                  <a:gd name="adj" fmla="val 737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/>
              </a:p>
            </p:txBody>
          </p:sp>
          <p:cxnSp>
            <p:nvCxnSpPr>
              <p:cNvPr id="8" name="Straight Connector 7"/>
              <p:cNvCxnSpPr/>
              <p:nvPr/>
            </p:nvCxnSpPr>
            <p:spPr>
              <a:xfrm>
                <a:off x="-1" y="3379694"/>
                <a:ext cx="7543801" cy="1588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ardrop 5"/>
            <p:cNvSpPr/>
            <p:nvPr/>
          </p:nvSpPr>
          <p:spPr>
            <a:xfrm flipH="1">
              <a:off x="228599" y="3621063"/>
              <a:ext cx="393700" cy="395401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105" y="2653553"/>
            <a:ext cx="5870448" cy="1472184"/>
          </a:xfrm>
        </p:spPr>
        <p:txBody>
          <a:bodyPr rtlCol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6105" y="4134881"/>
            <a:ext cx="5870448" cy="576072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SzPct val="90000"/>
              <a:buFont typeface="Wingdings 2" pitchFamily="18" charset="2"/>
              <a:buNone/>
              <a:defRPr sz="14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0"/>
          </p:nvPr>
        </p:nvSpPr>
        <p:spPr>
          <a:xfrm rot="16200000">
            <a:off x="8034338" y="3475037"/>
            <a:ext cx="1828800" cy="365125"/>
          </a:xfrm>
        </p:spPr>
        <p:txBody>
          <a:bodyPr wrap="square" tIns="0" bIns="0" numCol="1" anchor="t" anchorCtr="0" compatLnSpc="1">
            <a:prstTxWarp prst="textNoShape">
              <a:avLst/>
            </a:prstTxWarp>
          </a:bodyPr>
          <a:lstStyle>
            <a:lvl1pPr algn="l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BFBFBF"/>
                </a:solidFill>
                <a:ea typeface="ＭＳ Ｐゴシック" pitchFamily="-65" charset="-128"/>
                <a:cs typeface="ＭＳ Ｐゴシック" pitchFamily="-6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1"/>
          </p:nvPr>
        </p:nvSpPr>
        <p:spPr>
          <a:xfrm rot="16200000">
            <a:off x="7658101" y="3475037"/>
            <a:ext cx="1828800" cy="365125"/>
          </a:xfrm>
        </p:spPr>
        <p:txBody>
          <a:bodyPr wrap="square" tIns="0" bIns="0" numCol="1" anchor="b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 sz="1400">
                <a:solidFill>
                  <a:srgbClr val="7F7F7F"/>
                </a:solidFill>
                <a:ea typeface="ＭＳ Ｐゴシック" pitchFamily="-65" charset="-128"/>
                <a:cs typeface="ＭＳ Ｐゴシック" pitchFamily="-65" charset="-128"/>
              </a:defRPr>
            </a:lvl1pPr>
          </a:lstStyle>
          <a:p>
            <a:pPr>
              <a:defRPr/>
            </a:pPr>
            <a:fld id="{2928E92D-6792-BC49-AB90-7B58A8737B0A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nip Diagonal Corner Rectangle 4"/>
          <p:cNvSpPr/>
          <p:nvPr/>
        </p:nvSpPr>
        <p:spPr>
          <a:xfrm flipV="1">
            <a:off x="228600" y="1708150"/>
            <a:ext cx="8686800" cy="4908550"/>
          </a:xfrm>
          <a:prstGeom prst="snip2DiagRect">
            <a:avLst>
              <a:gd name="adj1" fmla="val 0"/>
              <a:gd name="adj2" fmla="val 400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6" name="Snip Diagonal Corner Rectangle 5"/>
          <p:cNvSpPr/>
          <p:nvPr/>
        </p:nvSpPr>
        <p:spPr>
          <a:xfrm flipV="1">
            <a:off x="228600" y="228600"/>
            <a:ext cx="8686800" cy="1277938"/>
          </a:xfrm>
          <a:prstGeom prst="snip2DiagRect">
            <a:avLst>
              <a:gd name="adj1" fmla="val 0"/>
              <a:gd name="adj2" fmla="val 1167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295833"/>
            <a:ext cx="7583488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9461" y="1981201"/>
            <a:ext cx="365760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5351" y="1981201"/>
            <a:ext cx="365760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C32F89-DC73-4C49-90E0-CC3A9241D779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3393D3-B087-1140-AEED-E67FB07760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nip Diagonal Corner Rectangle 6"/>
          <p:cNvSpPr/>
          <p:nvPr/>
        </p:nvSpPr>
        <p:spPr>
          <a:xfrm flipV="1">
            <a:off x="228600" y="1708150"/>
            <a:ext cx="8686800" cy="4908550"/>
          </a:xfrm>
          <a:prstGeom prst="snip2DiagRect">
            <a:avLst>
              <a:gd name="adj1" fmla="val 0"/>
              <a:gd name="adj2" fmla="val 400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8" name="Snip Diagonal Corner Rectangle 7"/>
          <p:cNvSpPr/>
          <p:nvPr/>
        </p:nvSpPr>
        <p:spPr>
          <a:xfrm flipV="1">
            <a:off x="228600" y="228600"/>
            <a:ext cx="8686800" cy="1277938"/>
          </a:xfrm>
          <a:prstGeom prst="snip2DiagRect">
            <a:avLst>
              <a:gd name="adj1" fmla="val 0"/>
              <a:gd name="adj2" fmla="val 1167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295833"/>
            <a:ext cx="758348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3" y="1852426"/>
            <a:ext cx="3657600" cy="868362"/>
          </a:xfrm>
        </p:spPr>
        <p:txBody>
          <a:bodyPr anchor="ctr">
            <a:noAutofit/>
          </a:bodyPr>
          <a:lstStyle>
            <a:lvl1pPr marL="0" indent="0" algn="ctr">
              <a:spcBef>
                <a:spcPct val="0"/>
              </a:spcBef>
              <a:buNone/>
              <a:defRPr sz="26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9463" y="2743200"/>
            <a:ext cx="3657600" cy="3213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5351" y="1852426"/>
            <a:ext cx="3657600" cy="868362"/>
          </a:xfrm>
        </p:spPr>
        <p:txBody>
          <a:bodyPr anchor="ctr">
            <a:noAutofit/>
          </a:bodyPr>
          <a:lstStyle>
            <a:lvl1pPr marL="0" indent="0" algn="ctr">
              <a:spcBef>
                <a:spcPct val="0"/>
              </a:spcBef>
              <a:buNone/>
              <a:defRPr sz="26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5351" y="2743200"/>
            <a:ext cx="3657600" cy="3213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94BF14-CE9E-2847-967A-AE2358E4AF55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C28627-246A-0D48-81AD-757CBF93FF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nip Diagonal Corner Rectangle 2"/>
          <p:cNvSpPr/>
          <p:nvPr/>
        </p:nvSpPr>
        <p:spPr>
          <a:xfrm flipV="1">
            <a:off x="228600" y="1708150"/>
            <a:ext cx="8686800" cy="4908550"/>
          </a:xfrm>
          <a:prstGeom prst="snip2DiagRect">
            <a:avLst>
              <a:gd name="adj1" fmla="val 0"/>
              <a:gd name="adj2" fmla="val 400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4" name="Snip Diagonal Corner Rectangle 3"/>
          <p:cNvSpPr/>
          <p:nvPr/>
        </p:nvSpPr>
        <p:spPr>
          <a:xfrm flipV="1">
            <a:off x="228600" y="228600"/>
            <a:ext cx="8686800" cy="1277938"/>
          </a:xfrm>
          <a:prstGeom prst="snip2DiagRect">
            <a:avLst>
              <a:gd name="adj1" fmla="val 0"/>
              <a:gd name="adj2" fmla="val 1167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7CDADF-4CD7-FB48-9DA1-8E90CBCA4127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E692F3-83F2-CD44-931E-97F2DD55E72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nip Diagonal Corner Rectangle 1"/>
          <p:cNvSpPr/>
          <p:nvPr/>
        </p:nvSpPr>
        <p:spPr>
          <a:xfrm flipV="1">
            <a:off x="228600" y="228600"/>
            <a:ext cx="8686800" cy="6388100"/>
          </a:xfrm>
          <a:prstGeom prst="snip2DiagRect">
            <a:avLst>
              <a:gd name="adj1" fmla="val 0"/>
              <a:gd name="adj2" fmla="val 2529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69D980-C0C3-9849-9063-3C77DE1A3CD8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1B5733-44DD-C94C-AAE2-761BB9C0BD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228600" y="228600"/>
            <a:ext cx="4251325" cy="6388100"/>
            <a:chOff x="228600" y="228600"/>
            <a:chExt cx="4251960" cy="6387352"/>
          </a:xfrm>
        </p:grpSpPr>
        <p:sp>
          <p:nvSpPr>
            <p:cNvPr id="6" name="Snip Diagonal Corner Rectangle 5"/>
            <p:cNvSpPr/>
            <p:nvPr/>
          </p:nvSpPr>
          <p:spPr>
            <a:xfrm flipV="1">
              <a:off x="228600" y="228600"/>
              <a:ext cx="4251960" cy="6387352"/>
            </a:xfrm>
            <a:prstGeom prst="snip2DiagRect">
              <a:avLst>
                <a:gd name="adj1" fmla="val 0"/>
                <a:gd name="adj2" fmla="val 379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7" name="Teardrop 6"/>
            <p:cNvSpPr>
              <a:spLocks noChangeAspect="1"/>
            </p:cNvSpPr>
            <p:nvPr/>
          </p:nvSpPr>
          <p:spPr>
            <a:xfrm>
              <a:off x="3886746" y="431776"/>
              <a:ext cx="354066" cy="355558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sp>
        <p:nvSpPr>
          <p:cNvPr id="8" name="Snip Diagonal Corner Rectangle 7"/>
          <p:cNvSpPr/>
          <p:nvPr/>
        </p:nvSpPr>
        <p:spPr>
          <a:xfrm flipV="1">
            <a:off x="4648200" y="228600"/>
            <a:ext cx="4251325" cy="6388100"/>
          </a:xfrm>
          <a:prstGeom prst="snip2DiagRect">
            <a:avLst>
              <a:gd name="adj1" fmla="val 0"/>
              <a:gd name="adj2" fmla="val 379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80" y="2177303"/>
            <a:ext cx="3657600" cy="1162050"/>
          </a:xfrm>
        </p:spPr>
        <p:txBody>
          <a:bodyPr>
            <a:normAutofit/>
          </a:bodyPr>
          <a:lstStyle>
            <a:lvl1pPr algn="l">
              <a:defRPr sz="30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5380" y="609600"/>
            <a:ext cx="3657600" cy="53340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80" y="3352799"/>
            <a:ext cx="3657600" cy="2590801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>
          <a:xfrm>
            <a:off x="762000" y="6297613"/>
            <a:ext cx="1295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1F211F-031E-A843-A8B0-8372429C3AEF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057400" y="6297613"/>
            <a:ext cx="233997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04800" y="6297613"/>
            <a:ext cx="44450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D96E9EAB-A565-5546-8789-59B8C21AC7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779463" y="295275"/>
            <a:ext cx="7583487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779463" y="1949450"/>
            <a:ext cx="7583487" cy="400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8600" y="62436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 b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9DBB783-5E49-EE47-9789-B9CD5E1A1631}" type="datetime1">
              <a:rPr lang="en-US"/>
              <a:pPr>
                <a:defRPr/>
              </a:pPr>
              <a:t>10/30/14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67400" y="624840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b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4840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100" b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790DB8C-37BB-1440-8EA3-EA0C20C5FA5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29" r:id="rId1"/>
    <p:sldLayoutId id="2147483930" r:id="rId2"/>
    <p:sldLayoutId id="2147483931" r:id="rId3"/>
    <p:sldLayoutId id="2147483932" r:id="rId4"/>
    <p:sldLayoutId id="2147483933" r:id="rId5"/>
    <p:sldLayoutId id="2147483934" r:id="rId6"/>
    <p:sldLayoutId id="2147483935" r:id="rId7"/>
    <p:sldLayoutId id="2147483936" r:id="rId8"/>
    <p:sldLayoutId id="2147483937" r:id="rId9"/>
    <p:sldLayoutId id="2147483938" r:id="rId10"/>
    <p:sldLayoutId id="2147483939" r:id="rId11"/>
    <p:sldLayoutId id="2147483928" r:id="rId12"/>
    <p:sldLayoutId id="2147483940" r:id="rId13"/>
    <p:sldLayoutId id="2147483941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 kern="1200">
          <a:solidFill>
            <a:srgbClr val="174576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rgbClr val="174576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rgbClr val="174576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rgbClr val="174576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rgbClr val="174576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rgbClr val="174576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rgbClr val="174576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rgbClr val="174576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rgbClr val="174576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9pPr>
    </p:titleStyle>
    <p:bodyStyle>
      <a:lvl1pPr marL="342900" indent="-342900" algn="l" rtl="0" eaLnBrk="0" fontAlgn="base" hangingPunct="0">
        <a:spcBef>
          <a:spcPts val="2000"/>
        </a:spcBef>
        <a:spcAft>
          <a:spcPct val="0"/>
        </a:spcAft>
        <a:buClr>
          <a:schemeClr val="accent1"/>
        </a:buClr>
        <a:buSzPct val="90000"/>
        <a:buFont typeface="Wingdings 2" pitchFamily="-65" charset="2"/>
        <a:buChar char=""/>
        <a:defRPr sz="2200" kern="1200">
          <a:solidFill>
            <a:srgbClr val="174576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90000"/>
        <a:buFont typeface="Wingdings 2" pitchFamily="-65" charset="2"/>
        <a:buChar char=""/>
        <a:defRPr sz="2000" kern="1200">
          <a:solidFill>
            <a:srgbClr val="174576"/>
          </a:solidFill>
          <a:latin typeface="+mn-lt"/>
          <a:ea typeface="ＭＳ Ｐゴシック" pitchFamily="-65" charset="-128"/>
          <a:cs typeface="+mn-cs"/>
        </a:defRPr>
      </a:lvl2pPr>
      <a:lvl3pPr marL="1035050" indent="-3492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90000"/>
        <a:buFont typeface="Wingdings 2" pitchFamily="-65" charset="2"/>
        <a:buChar char=""/>
        <a:defRPr kern="1200">
          <a:solidFill>
            <a:srgbClr val="174576"/>
          </a:solidFill>
          <a:latin typeface="+mn-lt"/>
          <a:ea typeface="ＭＳ Ｐゴシック" pitchFamily="-65" charset="-128"/>
          <a:cs typeface="+mn-cs"/>
        </a:defRPr>
      </a:lvl3pPr>
      <a:lvl4pPr marL="1371600" indent="-3365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90000"/>
        <a:buFont typeface="Wingdings 2" pitchFamily="-65" charset="2"/>
        <a:buChar char=""/>
        <a:defRPr kern="1200">
          <a:solidFill>
            <a:srgbClr val="174576"/>
          </a:solidFill>
          <a:latin typeface="+mn-lt"/>
          <a:ea typeface="ＭＳ Ｐゴシック" pitchFamily="-65" charset="-128"/>
          <a:cs typeface="+mn-cs"/>
        </a:defRPr>
      </a:lvl4pPr>
      <a:lvl5pPr marL="1720850" indent="-3492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90000"/>
        <a:buFont typeface="Wingdings 2" pitchFamily="-65" charset="2"/>
        <a:buChar char=""/>
        <a:defRPr kern="1200">
          <a:solidFill>
            <a:srgbClr val="174576"/>
          </a:solidFill>
          <a:latin typeface="+mn-lt"/>
          <a:ea typeface="ＭＳ Ｐゴシック" pitchFamily="-65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eUynuWb9m3obkPzQEJdLCySI5R9F8njEh9QjyoxShAI/edit" TargetMode="External"/><Relationship Id="rId4" Type="http://schemas.openxmlformats.org/officeDocument/2006/relationships/hyperlink" Target="https://docs.google.com/document/d/1Mzyhmx-pEtaWgXdcWsYwLogfCZo8wewuhPVfIocb0tU/edi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google.com/document/d/1dZN9e1kz55J20g62ooEEo_grtKNW2Ra5AIRtsnTgTPk/edit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ctrTitle"/>
          </p:nvPr>
        </p:nvSpPr>
        <p:spPr>
          <a:xfrm>
            <a:off x="231775" y="3470275"/>
            <a:ext cx="7007225" cy="1912938"/>
          </a:xfrm>
        </p:spPr>
        <p:txBody>
          <a:bodyPr/>
          <a:lstStyle/>
          <a:p>
            <a:pPr algn="ctr" eaLnBrk="1" hangingPunct="1"/>
            <a:r>
              <a:rPr lang="en-US" smtClean="0"/>
              <a:t>MIT 101 Project Overview and Progress Report</a:t>
            </a:r>
          </a:p>
        </p:txBody>
      </p:sp>
      <p:sp>
        <p:nvSpPr>
          <p:cNvPr id="17411" name="Subtitle 2"/>
          <p:cNvSpPr>
            <a:spLocks noGrp="1"/>
          </p:cNvSpPr>
          <p:nvPr>
            <p:ph type="subTitle" idx="1"/>
          </p:nvPr>
        </p:nvSpPr>
        <p:spPr>
          <a:xfrm>
            <a:off x="1706563" y="5397500"/>
            <a:ext cx="5867400" cy="573088"/>
          </a:xfrm>
        </p:spPr>
        <p:txBody>
          <a:bodyPr/>
          <a:lstStyle/>
          <a:p>
            <a:pPr algn="l" eaLnBrk="1" hangingPunct="1"/>
            <a:r>
              <a:rPr lang="en-US" smtClean="0">
                <a:solidFill>
                  <a:srgbClr val="174576"/>
                </a:solidFill>
              </a:rPr>
              <a:t>Presented by Luis Gomez</a:t>
            </a:r>
          </a:p>
        </p:txBody>
      </p:sp>
      <p:pic>
        <p:nvPicPr>
          <p:cNvPr id="17412" name="Picture 3" descr="Render Side a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7573963" cy="3236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 smtClean="0">
                <a:solidFill>
                  <a:schemeClr val="tx1">
                    <a:lumMod val="90000"/>
                    <a:lumOff val="10000"/>
                  </a:schemeClr>
                </a:solidFill>
                <a:ea typeface="+mj-ea"/>
                <a:cs typeface="+mj-cs"/>
              </a:rPr>
              <a:t>Arduino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ea typeface="+mj-ea"/>
                <a:cs typeface="+mj-cs"/>
              </a:rPr>
              <a:t> Micro Controller, H-Bridges, and Bread Board Circuitry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ea typeface="+mj-ea"/>
              <a:cs typeface="+mj-cs"/>
            </a:endParaRPr>
          </a:p>
        </p:txBody>
      </p:sp>
      <p:pic>
        <p:nvPicPr>
          <p:cNvPr id="27651" name="Content Placeholder 3" descr="Electronics.JPG"/>
          <p:cNvPicPr>
            <a:picLocks noGrp="1" noChangeAspect="1"/>
          </p:cNvPicPr>
          <p:nvPr>
            <p:ph idx="1"/>
          </p:nvPr>
        </p:nvPicPr>
        <p:blipFill>
          <a:blip r:embed="rId2"/>
          <a:srcRect t="-6172" b="-6172"/>
          <a:stretch>
            <a:fillRect/>
          </a:stretch>
        </p:blipFill>
        <p:spPr>
          <a:xfrm>
            <a:off x="449263" y="1703388"/>
            <a:ext cx="8270875" cy="495776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Electronics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Dual H-bridge design could be reproduced in final project for control of two motors</a:t>
            </a:r>
          </a:p>
          <a:p>
            <a:pPr eaLnBrk="1" hangingPunct="1"/>
            <a:r>
              <a:rPr lang="en-US" smtClean="0"/>
              <a:t>Lithium battery could provide advantages in terms of size but cost is an obstruction</a:t>
            </a:r>
          </a:p>
          <a:p>
            <a:pPr eaLnBrk="1" hangingPunct="1"/>
            <a:r>
              <a:rPr lang="en-US" smtClean="0"/>
              <a:t>Bread Board circuitry is ideal for experimentation</a:t>
            </a:r>
          </a:p>
          <a:p>
            <a:pPr eaLnBrk="1" hangingPunct="1"/>
            <a:r>
              <a:rPr lang="en-US" smtClean="0"/>
              <a:t>Arduino Uno will remain in use as it is a familiar microcontroller platform</a:t>
            </a:r>
          </a:p>
          <a:p>
            <a:pPr eaLnBrk="1" hangingPunct="1"/>
            <a:endParaRPr lang="en-US" smtClean="0"/>
          </a:p>
          <a:p>
            <a:pPr eaLnBrk="1" hangingPunct="1"/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Cost Analysis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>
                <a:hlinkClick r:id="rId2"/>
              </a:rPr>
              <a:t>Lancerbot Alpha Parts List &amp; Itemized Costs</a:t>
            </a:r>
            <a:endParaRPr lang="en-US" smtClean="0"/>
          </a:p>
          <a:p>
            <a:pPr eaLnBrk="1" hangingPunct="1"/>
            <a:r>
              <a:rPr lang="en-US" smtClean="0">
                <a:hlinkClick r:id="rId3"/>
              </a:rPr>
              <a:t>Bill of Materials (BOM)</a:t>
            </a:r>
            <a:endParaRPr lang="en-US" smtClean="0"/>
          </a:p>
          <a:p>
            <a:pPr eaLnBrk="1" hangingPunct="1"/>
            <a:r>
              <a:rPr lang="en-US" smtClean="0">
                <a:hlinkClick r:id="rId4"/>
              </a:rPr>
              <a:t>Manufacturing Costs</a:t>
            </a:r>
            <a:endParaRPr lang="en-US" smtClean="0"/>
          </a:p>
          <a:p>
            <a:pPr eaLnBrk="1" hangingPunct="1"/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ea typeface="+mj-ea"/>
                <a:cs typeface="+mj-cs"/>
              </a:rPr>
              <a:t>Low Profile Aluminum Chassis with Sloped Surfaces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ea typeface="+mj-ea"/>
              <a:cs typeface="+mj-cs"/>
            </a:endParaRPr>
          </a:p>
        </p:txBody>
      </p:sp>
      <p:pic>
        <p:nvPicPr>
          <p:cNvPr id="30723" name="Content Placeholder 3" descr="Screen Shot 2014-10-22 at 9.35.43 PM.png"/>
          <p:cNvPicPr>
            <a:picLocks noGrp="1" noChangeAspect="1"/>
          </p:cNvPicPr>
          <p:nvPr>
            <p:ph idx="1"/>
          </p:nvPr>
        </p:nvPicPr>
        <p:blipFill>
          <a:blip r:embed="rId2"/>
          <a:srcRect l="-9145" r="-9145"/>
          <a:stretch>
            <a:fillRect/>
          </a:stretch>
        </p:blipFill>
        <p:spPr>
          <a:xfrm>
            <a:off x="-225425" y="1944688"/>
            <a:ext cx="9678988" cy="45942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ea typeface="+mj-ea"/>
                <a:cs typeface="+mj-cs"/>
              </a:rPr>
              <a:t>Component placement within frame perimeter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ea typeface="+mj-ea"/>
              <a:cs typeface="+mj-cs"/>
            </a:endParaRPr>
          </a:p>
        </p:txBody>
      </p:sp>
      <p:pic>
        <p:nvPicPr>
          <p:cNvPr id="31747" name="Content Placeholder 3" descr="Screen Shot 2014-10-22 at 9.35.09 PM.png"/>
          <p:cNvPicPr>
            <a:picLocks noGrp="1" noChangeAspect="1"/>
          </p:cNvPicPr>
          <p:nvPr>
            <p:ph idx="1"/>
          </p:nvPr>
        </p:nvPicPr>
        <p:blipFill>
          <a:blip r:embed="rId2"/>
          <a:srcRect l="-9145" r="-9145"/>
          <a:stretch>
            <a:fillRect/>
          </a:stretch>
        </p:blipFill>
        <p:spPr>
          <a:xfrm>
            <a:off x="-257175" y="1949450"/>
            <a:ext cx="9645650" cy="44640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Lessons Learned &amp; Best Practices</a:t>
            </a:r>
          </a:p>
        </p:txBody>
      </p:sp>
      <p:sp>
        <p:nvSpPr>
          <p:cNvPr id="327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Collaborate with peers and leverage individual strengths </a:t>
            </a:r>
          </a:p>
          <a:p>
            <a:pPr eaLnBrk="1" hangingPunct="1"/>
            <a:r>
              <a:rPr lang="en-US" smtClean="0"/>
              <a:t>Always center CAD assemblies on planes when starting out</a:t>
            </a:r>
          </a:p>
          <a:p>
            <a:pPr eaLnBrk="1" hangingPunct="1"/>
            <a:r>
              <a:rPr lang="en-US" smtClean="0"/>
              <a:t>Start early, give yourself the time to troubleshoot details along the way</a:t>
            </a:r>
          </a:p>
          <a:p>
            <a:pPr eaLnBrk="1" hangingPunct="1"/>
            <a:r>
              <a:rPr lang="en-US" smtClean="0"/>
              <a:t>When in doubt, do additional research</a:t>
            </a:r>
          </a:p>
          <a:p>
            <a:pPr eaLnBrk="1" hangingPunct="1">
              <a:buFont typeface="Wingdings 2" pitchFamily="-65" charset="2"/>
              <a:buNone/>
            </a:pPr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Top View</a:t>
            </a:r>
          </a:p>
        </p:txBody>
      </p:sp>
      <p:pic>
        <p:nvPicPr>
          <p:cNvPr id="18435" name="Content Placeholder 3" descr="Render Top.JPG"/>
          <p:cNvPicPr>
            <a:picLocks noGrp="1" noChangeAspect="1"/>
          </p:cNvPicPr>
          <p:nvPr>
            <p:ph idx="1"/>
          </p:nvPr>
        </p:nvPicPr>
        <p:blipFill>
          <a:blip r:embed="rId2"/>
          <a:srcRect t="-6172" b="-6172"/>
          <a:stretch>
            <a:fillRect/>
          </a:stretch>
        </p:blipFill>
        <p:spPr>
          <a:xfrm>
            <a:off x="465138" y="1673225"/>
            <a:ext cx="8223250" cy="48641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Front View</a:t>
            </a:r>
          </a:p>
        </p:txBody>
      </p:sp>
      <p:pic>
        <p:nvPicPr>
          <p:cNvPr id="19459" name="Content Placeholder 4" descr="Render Rear.JPG"/>
          <p:cNvPicPr>
            <a:picLocks noGrp="1" noChangeAspect="1"/>
          </p:cNvPicPr>
          <p:nvPr>
            <p:ph idx="1"/>
          </p:nvPr>
        </p:nvPicPr>
        <p:blipFill>
          <a:blip r:embed="rId2"/>
          <a:srcRect t="-6172" b="-6172"/>
          <a:stretch>
            <a:fillRect/>
          </a:stretch>
        </p:blipFill>
        <p:spPr>
          <a:xfrm>
            <a:off x="511175" y="1719263"/>
            <a:ext cx="8208963" cy="489426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CAD Assembly</a:t>
            </a:r>
          </a:p>
        </p:txBody>
      </p:sp>
      <p:pic>
        <p:nvPicPr>
          <p:cNvPr id="20483" name="Content Placeholder 3" descr="Assembly Explosion.JPG"/>
          <p:cNvPicPr>
            <a:picLocks noGrp="1" noChangeAspect="1"/>
          </p:cNvPicPr>
          <p:nvPr>
            <p:ph idx="1"/>
          </p:nvPr>
        </p:nvPicPr>
        <p:blipFill>
          <a:blip r:embed="rId2"/>
          <a:srcRect t="-6172" b="-6172"/>
          <a:stretch>
            <a:fillRect/>
          </a:stretch>
        </p:blipFill>
        <p:spPr>
          <a:xfrm>
            <a:off x="511175" y="1689100"/>
            <a:ext cx="8147050" cy="49403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CAD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Preliminary work includes creating sketches and defining dimensions of vehicle</a:t>
            </a:r>
          </a:p>
          <a:p>
            <a:pPr eaLnBrk="1" hangingPunct="1"/>
            <a:r>
              <a:rPr lang="en-US" smtClean="0"/>
              <a:t>Secondary stage entails 3-d extrusion of object and detailing features such as: chamfer cuts, fillet, threading, and adding welds</a:t>
            </a:r>
          </a:p>
          <a:p>
            <a:pPr eaLnBrk="1" hangingPunct="1"/>
            <a:r>
              <a:rPr lang="en-US" smtClean="0"/>
              <a:t>Final stage is the assembly &amp; rendering process: allowing for a detailed viewing of the project before assembly</a:t>
            </a:r>
          </a:p>
          <a:p>
            <a:pPr eaLnBrk="1" hangingPunct="1">
              <a:buFont typeface="Wingdings 2" pitchFamily="-65" charset="2"/>
              <a:buNone/>
            </a:pPr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ea typeface="+mj-ea"/>
                <a:cs typeface="+mj-cs"/>
              </a:rPr>
              <a:t/>
            </a:r>
            <a:b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ea typeface="+mj-ea"/>
                <a:cs typeface="+mj-cs"/>
              </a:rPr>
            </a:b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ea typeface="+mj-ea"/>
                <a:cs typeface="+mj-cs"/>
              </a:rPr>
              <a:t>Gas Welding the Frame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ea typeface="+mj-ea"/>
              <a:cs typeface="+mj-cs"/>
            </a:endParaRPr>
          </a:p>
        </p:txBody>
      </p:sp>
      <p:pic>
        <p:nvPicPr>
          <p:cNvPr id="23555" name="Content Placeholder 5" descr="Frame Welding.JPG"/>
          <p:cNvPicPr>
            <a:picLocks noGrp="1" noChangeAspect="1"/>
          </p:cNvPicPr>
          <p:nvPr>
            <p:ph idx="1"/>
          </p:nvPr>
        </p:nvPicPr>
        <p:blipFill>
          <a:blip r:embed="rId2"/>
          <a:srcRect t="-6172" b="-6172"/>
          <a:stretch>
            <a:fillRect/>
          </a:stretch>
        </p:blipFill>
        <p:spPr>
          <a:xfrm>
            <a:off x="465138" y="1735138"/>
            <a:ext cx="8223250" cy="487838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Oxygen/Acetylene Gas Welding </a:t>
            </a: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Steel Frame was successfully cut, aligned, welded, and        de-burred using welding shop equipment</a:t>
            </a:r>
          </a:p>
          <a:p>
            <a:pPr eaLnBrk="1" hangingPunct="1"/>
            <a:r>
              <a:rPr lang="en-US" smtClean="0"/>
              <a:t>Prior to frame manufacture, welding experience was gained by working on several varieties of steel plates and welding techniques (i.e. tig welding, arc welding)</a:t>
            </a:r>
          </a:p>
          <a:p>
            <a:pPr eaLnBrk="1" hangingPunct="1"/>
            <a:r>
              <a:rPr lang="en-US" smtClean="0"/>
              <a:t>Welding an aluminum frame for final project is possible using the aforementioned techniques, albeit at a drastically lower temperature</a:t>
            </a:r>
          </a:p>
          <a:p>
            <a:pPr eaLnBrk="1" hangingPunct="1"/>
            <a:endParaRPr lang="en-US" smtClean="0"/>
          </a:p>
          <a:p>
            <a:pPr eaLnBrk="1" hangingPunct="1"/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Machining the Mounting Bracket</a:t>
            </a:r>
          </a:p>
        </p:txBody>
      </p:sp>
      <p:pic>
        <p:nvPicPr>
          <p:cNvPr id="25603" name="Content Placeholder 5" descr="Mounting Bracket Machine Shop.JPG"/>
          <p:cNvPicPr>
            <a:picLocks noGrp="1" noChangeAspect="1"/>
          </p:cNvPicPr>
          <p:nvPr>
            <p:ph idx="1"/>
          </p:nvPr>
        </p:nvPicPr>
        <p:blipFill>
          <a:blip r:embed="rId2"/>
          <a:srcRect t="-6172" b="-6172"/>
          <a:stretch>
            <a:fillRect/>
          </a:stretch>
        </p:blipFill>
        <p:spPr>
          <a:xfrm>
            <a:off x="527050" y="1673225"/>
            <a:ext cx="8115300" cy="48641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Milling the Mounting Bracket</a:t>
            </a:r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Preliminary work includes aligning the edges of the mill work surfaces and finding the “zero” of the work space</a:t>
            </a:r>
          </a:p>
          <a:p>
            <a:pPr eaLnBrk="1" hangingPunct="1"/>
            <a:r>
              <a:rPr lang="en-US" smtClean="0"/>
              <a:t>Using the established “zero” a Cartesian coordinate grid can be devised and used execute precise maneuvers within tolerance levels</a:t>
            </a:r>
          </a:p>
          <a:p>
            <a:pPr eaLnBrk="1" hangingPunct="1"/>
            <a:r>
              <a:rPr lang="en-US" smtClean="0"/>
              <a:t>Mill techniques and procedures include: drilling, slotting, tapping, and threading</a:t>
            </a:r>
          </a:p>
          <a:p>
            <a:pPr eaLnBrk="1" hangingPunct="1"/>
            <a:endParaRPr lang="en-US" smtClean="0"/>
          </a:p>
        </p:txBody>
      </p:sp>
      <p:pic>
        <p:nvPicPr>
          <p:cNvPr id="2662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40175" y="4638675"/>
            <a:ext cx="3594100" cy="1944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xel">
  <a:themeElements>
    <a:clrScheme name="Pixel">
      <a:dk1>
        <a:srgbClr val="FFFFFF"/>
      </a:dk1>
      <a:lt1>
        <a:srgbClr val="103154"/>
      </a:lt1>
      <a:dk2>
        <a:srgbClr val="0096FF"/>
      </a:dk2>
      <a:lt2>
        <a:srgbClr val="87FDFF"/>
      </a:lt2>
      <a:accent1>
        <a:srgbClr val="FF7F01"/>
      </a:accent1>
      <a:accent2>
        <a:srgbClr val="F1B015"/>
      </a:accent2>
      <a:accent3>
        <a:srgbClr val="FBEC85"/>
      </a:accent3>
      <a:accent4>
        <a:srgbClr val="D2C2F1"/>
      </a:accent4>
      <a:accent5>
        <a:srgbClr val="DA5AF4"/>
      </a:accent5>
      <a:accent6>
        <a:srgbClr val="9D09D1"/>
      </a:accent6>
      <a:hlink>
        <a:srgbClr val="1286C9"/>
      </a:hlink>
      <a:folHlink>
        <a:srgbClr val="A8C2E7"/>
      </a:folHlink>
    </a:clrScheme>
    <a:fontScheme name="Pixel">
      <a:majorFont>
        <a:latin typeface="Corbel"/>
        <a:ea typeface=""/>
        <a:cs typeface=""/>
        <a:font script="Jpan" typeface="メイリオ"/>
      </a:majorFont>
      <a:minorFont>
        <a:latin typeface="Corbel"/>
        <a:ea typeface=""/>
        <a:cs typeface=""/>
        <a:font script="Jpan" typeface="メイリオ"/>
      </a:minorFont>
    </a:fontScheme>
    <a:fmtScheme name="Pixel">
      <a:fillStyleLst>
        <a:solidFill>
          <a:schemeClr val="phClr"/>
        </a:solidFill>
        <a:solidFill>
          <a:schemeClr val="phClr">
            <a:satMod val="150000"/>
          </a:schemeClr>
        </a:solidFill>
        <a:solidFill>
          <a:schemeClr val="phClr">
            <a:shade val="80000"/>
            <a:lumMod val="9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63500" dir="2700000" sx="102000" sy="102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glow" dir="tl"/>
          </a:scene3d>
          <a:sp3d>
            <a:bevelT w="0" h="0"/>
          </a:sp3d>
        </a:effectStyle>
        <a:effectStyle>
          <a:effectLst>
            <a:outerShdw blurRad="63500" dist="38100" dir="3600000" sx="103000" sy="103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5400000"/>
            </a:lightRig>
          </a:scene3d>
          <a:sp3d prstMaterial="softmetal">
            <a:bevelT w="635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5000"/>
                <a:satMod val="350000"/>
              </a:schemeClr>
            </a:gs>
            <a:gs pos="100000">
              <a:schemeClr val="phClr">
                <a:shade val="20000"/>
                <a:satMod val="15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000"/>
                <a:satMod val="400000"/>
              </a:schemeClr>
              <a:schemeClr val="phClr">
                <a:tint val="50000"/>
                <a:satMod val="45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Pixel.thmx</Template>
  <TotalTime>985</TotalTime>
  <Words>347</Words>
  <Application>Microsoft Macintosh PowerPoint</Application>
  <PresentationFormat>On-screen Show (4:3)</PresentationFormat>
  <Paragraphs>37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Design Template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ＭＳ Ｐゴシック</vt:lpstr>
      <vt:lpstr>Corbel</vt:lpstr>
      <vt:lpstr>Wingdings 2</vt:lpstr>
      <vt:lpstr>Calibri</vt:lpstr>
      <vt:lpstr>Pixel</vt:lpstr>
      <vt:lpstr>MIT 101 Project Overview and Progress Report</vt:lpstr>
      <vt:lpstr>Top View</vt:lpstr>
      <vt:lpstr>Front View</vt:lpstr>
      <vt:lpstr>CAD Assembly</vt:lpstr>
      <vt:lpstr>CAD</vt:lpstr>
      <vt:lpstr> Gas Welding the Frame</vt:lpstr>
      <vt:lpstr>Oxygen/Acetylene Gas Welding </vt:lpstr>
      <vt:lpstr>Machining the Mounting Bracket</vt:lpstr>
      <vt:lpstr>Milling the Mounting Bracket</vt:lpstr>
      <vt:lpstr>Arduino Micro Controller, H-Bridges, and Bread Board Circuitry</vt:lpstr>
      <vt:lpstr>Electronics</vt:lpstr>
      <vt:lpstr>Cost Analysis</vt:lpstr>
      <vt:lpstr>Low Profile Aluminum Chassis with Sloped Surfaces</vt:lpstr>
      <vt:lpstr>Component placement within frame perimeter</vt:lpstr>
      <vt:lpstr>Lessons Learned &amp; Best Practices</vt:lpstr>
    </vt:vector>
  </TitlesOfParts>
  <Company>Gomez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MIT 101 Project Overview and Progress Report</dc:title>
  <dc:creator>Luis Gomez</dc:creator>
  <cp:lastModifiedBy>Luis Gomez</cp:lastModifiedBy>
  <cp:revision>49</cp:revision>
  <dcterms:created xsi:type="dcterms:W3CDTF">2014-10-30T16:33:42Z</dcterms:created>
  <dcterms:modified xsi:type="dcterms:W3CDTF">2014-10-30T16:34:17Z</dcterms:modified>
</cp:coreProperties>
</file>

<file path=docProps/thumbnail.jpeg>
</file>